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6" r:id="rId4"/>
    <p:sldId id="264" r:id="rId5"/>
    <p:sldId id="265" r:id="rId6"/>
    <p:sldId id="260" r:id="rId7"/>
    <p:sldId id="263" r:id="rId8"/>
    <p:sldId id="267" r:id="rId9"/>
    <p:sldId id="269" r:id="rId10"/>
    <p:sldId id="268" r:id="rId11"/>
    <p:sldId id="273" r:id="rId12"/>
    <p:sldId id="270" r:id="rId13"/>
    <p:sldId id="271" r:id="rId14"/>
    <p:sldId id="275" r:id="rId15"/>
    <p:sldId id="277" r:id="rId16"/>
    <p:sldId id="280" r:id="rId17"/>
    <p:sldId id="278" r:id="rId18"/>
    <p:sldId id="279" r:id="rId19"/>
    <p:sldId id="276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3txXT21aZU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Industrie en samenleving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6149280" cy="1752600"/>
          </a:xfrm>
        </p:spPr>
        <p:txBody>
          <a:bodyPr/>
          <a:lstStyle/>
          <a:p>
            <a:pPr algn="l"/>
            <a:r>
              <a:rPr lang="nl-NL" b="1" dirty="0" smtClean="0">
                <a:solidFill>
                  <a:schemeClr val="tx1"/>
                </a:solidFill>
              </a:rPr>
              <a:t>Tijd van burgers en stoommachines</a:t>
            </a:r>
          </a:p>
          <a:p>
            <a:pPr algn="l"/>
            <a:r>
              <a:rPr lang="nl-NL" b="1" dirty="0" smtClean="0">
                <a:solidFill>
                  <a:schemeClr val="tx1"/>
                </a:solidFill>
              </a:rPr>
              <a:t>1800 – 1900</a:t>
            </a:r>
          </a:p>
          <a:p>
            <a:endParaRPr lang="nl-NL" dirty="0"/>
          </a:p>
        </p:txBody>
      </p:sp>
      <p:pic>
        <p:nvPicPr>
          <p:cNvPr id="4" name="Afbeelding 3" descr="Pictogram Tijdvak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514132"/>
            <a:ext cx="941176" cy="941176"/>
          </a:xfrm>
          <a:prstGeom prst="rect">
            <a:avLst/>
          </a:prstGeom>
        </p:spPr>
      </p:pic>
      <p:pic>
        <p:nvPicPr>
          <p:cNvPr id="5" name="Afbeelding 4" descr="Hopliet li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10941"/>
            <a:ext cx="4909883" cy="363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923112" cy="1162050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Stoommachine</a:t>
            </a:r>
            <a:endParaRPr lang="nl-N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4" name="Tijdelijke aanduiding voor inhoud 3" descr="Steam_engine_in_ac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5232" y="1536258"/>
            <a:ext cx="7499176" cy="4880416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050904" cy="4981574"/>
          </a:xfrm>
        </p:spPr>
        <p:txBody>
          <a:bodyPr>
            <a:noAutofit/>
          </a:bodyPr>
          <a:lstStyle/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nl-NL" sz="2400" b="1" dirty="0" smtClean="0"/>
              <a:t>James Watt</a:t>
            </a:r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nl-NL" sz="2400" b="1" dirty="0" smtClean="0"/>
              <a:t>1778 in katoenfabriek</a:t>
            </a:r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nl-NL" sz="2400" b="1" dirty="0" smtClean="0"/>
              <a:t>Stoomkracht</a:t>
            </a:r>
          </a:p>
          <a:p>
            <a:pPr marL="457200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nl-NL" sz="2400" b="1" dirty="0" smtClean="0"/>
              <a:t>Nodig: </a:t>
            </a:r>
          </a:p>
          <a:p>
            <a:pPr lvl="1">
              <a:lnSpc>
                <a:spcPct val="170000"/>
              </a:lnSpc>
              <a:buFont typeface="Arial" pitchFamily="34" charset="0"/>
              <a:buChar char="•"/>
            </a:pPr>
            <a:r>
              <a:rPr lang="nl-NL" sz="2400" b="1" dirty="0" smtClean="0"/>
              <a:t> water </a:t>
            </a:r>
          </a:p>
          <a:p>
            <a:pPr lvl="1">
              <a:lnSpc>
                <a:spcPct val="170000"/>
              </a:lnSpc>
              <a:buFont typeface="Arial" pitchFamily="34" charset="0"/>
              <a:buChar char="•"/>
            </a:pPr>
            <a:r>
              <a:rPr lang="nl-NL" sz="2400" b="1" dirty="0" smtClean="0"/>
              <a:t> steenkool (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energiebron</a:t>
            </a:r>
            <a:r>
              <a:rPr lang="nl-NL" sz="2400" b="1" dirty="0" smtClean="0"/>
              <a:t>)</a:t>
            </a:r>
          </a:p>
          <a:p>
            <a:pPr lvl="1">
              <a:lnSpc>
                <a:spcPct val="170000"/>
              </a:lnSpc>
              <a:buFont typeface="Arial" pitchFamily="34" charset="0"/>
              <a:buChar char="•"/>
            </a:pPr>
            <a:r>
              <a:rPr lang="nl-NL" sz="2400" b="1" dirty="0" smtClean="0"/>
              <a:t> ijzer</a:t>
            </a:r>
            <a:endParaRPr lang="nl-NL" sz="2400" b="1" dirty="0"/>
          </a:p>
        </p:txBody>
      </p:sp>
      <p:sp>
        <p:nvSpPr>
          <p:cNvPr id="3" name="Film">
            <a:hlinkClick r:id="rId3"/>
          </p:cNvPr>
          <p:cNvSpPr>
            <a:spLocks noEditPoints="1" noChangeArrowheads="1"/>
          </p:cNvSpPr>
          <p:nvPr/>
        </p:nvSpPr>
        <p:spPr bwMode="auto">
          <a:xfrm>
            <a:off x="432404" y="3789040"/>
            <a:ext cx="1809750" cy="28956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b="1" dirty="0" smtClean="0"/>
              <a:t>Film</a:t>
            </a:r>
          </a:p>
          <a:p>
            <a:r>
              <a:rPr lang="nl-NL" b="1" dirty="0" smtClean="0"/>
              <a:t>(klik op het plaatje)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2908 0.00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spinnewiel-t128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53469"/>
            <a:ext cx="6048672" cy="4677639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Fabrieken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3491880" y="1268760"/>
            <a:ext cx="5194920" cy="443090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70000"/>
              </a:lnSpc>
            </a:pPr>
            <a:r>
              <a:rPr lang="nl-NL" sz="2400" b="1" dirty="0"/>
              <a:t>Niet meer afhankelijk van water</a:t>
            </a:r>
          </a:p>
          <a:p>
            <a:pPr marL="914400" lvl="1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nl-NL" b="1" dirty="0"/>
              <a:t>Overal mogelijk</a:t>
            </a:r>
          </a:p>
          <a:p>
            <a:pPr marL="914400" lvl="1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nl-NL" b="1" dirty="0"/>
              <a:t>Midden in de stad</a:t>
            </a:r>
          </a:p>
          <a:p>
            <a:pPr marL="914400" lvl="1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nl-NL" b="1" dirty="0"/>
              <a:t>Dicht bij </a:t>
            </a:r>
            <a:r>
              <a:rPr lang="nl-NL" b="1" dirty="0" smtClean="0"/>
              <a:t>arbeiders</a:t>
            </a:r>
            <a:endParaRPr lang="nl-NL" dirty="0" smtClean="0">
              <a:sym typeface="Wingdings" pitchFamily="2" charset="2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05064"/>
            <a:ext cx="3979992" cy="27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jl-omlaag 8"/>
          <p:cNvSpPr/>
          <p:nvPr/>
        </p:nvSpPr>
        <p:spPr>
          <a:xfrm>
            <a:off x="7121442" y="2476606"/>
            <a:ext cx="744279" cy="10095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Industriële revolutie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43345" y="1433662"/>
            <a:ext cx="6696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Tot de 19e </a:t>
            </a:r>
            <a:r>
              <a:rPr lang="nl-NL" sz="2400" b="1" dirty="0" smtClean="0"/>
              <a:t>eeuw</a:t>
            </a:r>
            <a:r>
              <a:rPr lang="en-US" sz="2400" b="1" dirty="0" smtClean="0"/>
              <a:t>: </a:t>
            </a:r>
            <a:r>
              <a:rPr lang="nl-NL" sz="2400" b="1" dirty="0" smtClean="0"/>
              <a:t>landbouw-stedelijke</a:t>
            </a:r>
            <a:r>
              <a:rPr lang="en-US" sz="2400" b="1" dirty="0" smtClean="0"/>
              <a:t> </a:t>
            </a:r>
            <a:r>
              <a:rPr lang="nl-NL" sz="2400" b="1" dirty="0" smtClean="0"/>
              <a:t>samenleving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Meeste</a:t>
            </a:r>
            <a:r>
              <a:rPr lang="en-US" sz="2400" b="1" dirty="0" smtClean="0"/>
              <a:t> </a:t>
            </a:r>
            <a:r>
              <a:rPr lang="nl-NL" sz="2400" b="1" dirty="0" smtClean="0"/>
              <a:t>mensen</a:t>
            </a:r>
            <a:r>
              <a:rPr lang="en-US" sz="2400" b="1" dirty="0" smtClean="0"/>
              <a:t> </a:t>
            </a:r>
            <a:r>
              <a:rPr lang="nl-NL" sz="2400" b="1" dirty="0" smtClean="0"/>
              <a:t>boer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Meesten</a:t>
            </a:r>
            <a:r>
              <a:rPr lang="en-US" sz="2400" b="1" dirty="0" smtClean="0"/>
              <a:t> </a:t>
            </a:r>
            <a:r>
              <a:rPr lang="nl-NL" sz="2400" b="1" dirty="0" smtClean="0"/>
              <a:t>leven</a:t>
            </a:r>
            <a:r>
              <a:rPr lang="en-US" sz="2400" b="1" dirty="0" smtClean="0"/>
              <a:t> op platteland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</a:t>
            </a:r>
            <a:r>
              <a:rPr lang="en-US" sz="2400" b="1" dirty="0" smtClean="0"/>
              <a:t> machines, </a:t>
            </a:r>
            <a:r>
              <a:rPr lang="nl-NL" sz="2400" b="1" dirty="0" smtClean="0"/>
              <a:t>werk</a:t>
            </a:r>
            <a:r>
              <a:rPr lang="en-US" sz="2400" b="1" dirty="0" smtClean="0"/>
              <a:t> met de hand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Vanaf</a:t>
            </a:r>
            <a:r>
              <a:rPr lang="en-US" sz="2400" b="1" dirty="0" smtClean="0"/>
              <a:t> 19e </a:t>
            </a:r>
            <a:r>
              <a:rPr lang="nl-NL" sz="2400" b="1" dirty="0" smtClean="0"/>
              <a:t>eeuw</a:t>
            </a:r>
            <a:r>
              <a:rPr lang="en-US" sz="2400" b="1" dirty="0" smtClean="0"/>
              <a:t>: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industriële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samenleving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Meesten</a:t>
            </a:r>
            <a:r>
              <a:rPr lang="en-US" sz="2400" b="1" dirty="0" smtClean="0"/>
              <a:t> </a:t>
            </a:r>
            <a:r>
              <a:rPr lang="nl-NL" sz="2400" b="1" dirty="0" smtClean="0"/>
              <a:t>werken</a:t>
            </a:r>
            <a:r>
              <a:rPr lang="en-US" sz="2400" b="1" dirty="0" smtClean="0"/>
              <a:t> in </a:t>
            </a:r>
            <a:r>
              <a:rPr lang="nl-NL" sz="2400" b="1" dirty="0" smtClean="0"/>
              <a:t>fabrieken</a:t>
            </a:r>
            <a:r>
              <a:rPr lang="en-US" sz="2400" b="1" dirty="0" smtClean="0"/>
              <a:t>: </a:t>
            </a:r>
            <a:r>
              <a:rPr lang="nl-NL" sz="2400" b="1" dirty="0" smtClean="0"/>
              <a:t>arbeiders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Meesten</a:t>
            </a:r>
            <a:r>
              <a:rPr lang="en-US" sz="2400" b="1" dirty="0" smtClean="0"/>
              <a:t> </a:t>
            </a:r>
            <a:r>
              <a:rPr lang="nl-NL" sz="2400" b="1" dirty="0" smtClean="0"/>
              <a:t>wonen</a:t>
            </a:r>
            <a:r>
              <a:rPr lang="en-US" sz="2400" b="1" dirty="0" smtClean="0"/>
              <a:t> in de </a:t>
            </a:r>
            <a:r>
              <a:rPr lang="nl-NL" sz="2400" b="1" dirty="0" smtClean="0"/>
              <a:t>stad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Werk</a:t>
            </a:r>
            <a:r>
              <a:rPr lang="en-US" sz="2400" b="1" dirty="0" smtClean="0"/>
              <a:t> </a:t>
            </a:r>
            <a:r>
              <a:rPr lang="nl-NL" sz="2400" b="1" dirty="0" smtClean="0"/>
              <a:t>gedaan</a:t>
            </a:r>
            <a:r>
              <a:rPr lang="en-US" sz="2400" b="1" dirty="0" smtClean="0"/>
              <a:t> met machines</a:t>
            </a:r>
            <a:endParaRPr lang="nl-NL" sz="24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0" y="2011165"/>
            <a:ext cx="2751496" cy="15604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49" y="4734595"/>
            <a:ext cx="2548867" cy="17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451 0.36968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47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Industriële revolutie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43344" y="1433662"/>
            <a:ext cx="80890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Vanaf</a:t>
            </a:r>
            <a:r>
              <a:rPr lang="en-US" sz="2400" b="1" dirty="0" smtClean="0"/>
              <a:t> 19e </a:t>
            </a:r>
            <a:r>
              <a:rPr lang="nl-NL" sz="2400" b="1" dirty="0" smtClean="0"/>
              <a:t>eeuw</a:t>
            </a:r>
            <a:r>
              <a:rPr lang="en-US" sz="2400" b="1" dirty="0" smtClean="0"/>
              <a:t>: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industriële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samenleving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Meesten</a:t>
            </a:r>
            <a:r>
              <a:rPr lang="en-US" sz="2400" b="1" dirty="0" smtClean="0"/>
              <a:t> </a:t>
            </a:r>
            <a:r>
              <a:rPr lang="nl-NL" sz="2400" b="1" dirty="0" smtClean="0"/>
              <a:t>werken</a:t>
            </a:r>
            <a:r>
              <a:rPr lang="en-US" sz="2400" b="1" dirty="0" smtClean="0"/>
              <a:t> in </a:t>
            </a:r>
            <a:r>
              <a:rPr lang="nl-NL" sz="2400" b="1" dirty="0" smtClean="0"/>
              <a:t>fabrieken</a:t>
            </a:r>
            <a:r>
              <a:rPr lang="en-US" sz="2400" b="1" dirty="0" smtClean="0"/>
              <a:t>: </a:t>
            </a:r>
            <a:r>
              <a:rPr lang="nl-NL" sz="2400" b="1" dirty="0" smtClean="0"/>
              <a:t>arbeiders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Meesten</a:t>
            </a:r>
            <a:r>
              <a:rPr lang="en-US" sz="2400" b="1" dirty="0" smtClean="0"/>
              <a:t> </a:t>
            </a:r>
            <a:r>
              <a:rPr lang="nl-NL" sz="2400" b="1" dirty="0" smtClean="0"/>
              <a:t>wonen</a:t>
            </a:r>
            <a:r>
              <a:rPr lang="en-US" sz="2400" b="1" dirty="0" smtClean="0"/>
              <a:t> in de </a:t>
            </a:r>
            <a:r>
              <a:rPr lang="nl-NL" sz="2400" b="1" dirty="0" smtClean="0"/>
              <a:t>stad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Werk</a:t>
            </a:r>
            <a:r>
              <a:rPr lang="en-US" sz="2400" b="1" dirty="0" smtClean="0"/>
              <a:t> </a:t>
            </a:r>
            <a:r>
              <a:rPr lang="nl-NL" sz="2400" b="1" dirty="0" smtClean="0"/>
              <a:t>gedaan</a:t>
            </a:r>
            <a:r>
              <a:rPr lang="en-US" sz="2400" b="1" dirty="0" smtClean="0"/>
              <a:t> met machines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industriële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revolutie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moderne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tijd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ym typeface="Wingdings" panose="05000000000000000000" pitchFamily="2" charset="2"/>
              </a:rPr>
              <a:t>Tijd</a:t>
            </a:r>
            <a:r>
              <a:rPr lang="en-US" sz="2400" b="1" dirty="0" smtClean="0">
                <a:sym typeface="Wingdings" panose="05000000000000000000" pitchFamily="2" charset="2"/>
              </a:rPr>
              <a:t> van burgers </a:t>
            </a:r>
            <a:r>
              <a:rPr lang="en-US" sz="2400" b="1" dirty="0" err="1" smtClean="0">
                <a:sym typeface="Wingdings" panose="05000000000000000000" pitchFamily="2" charset="2"/>
              </a:rPr>
              <a:t>en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ym typeface="Wingdings" panose="05000000000000000000" pitchFamily="2" charset="2"/>
              </a:rPr>
              <a:t>stoommachines</a:t>
            </a:r>
            <a:r>
              <a:rPr lang="en-US" sz="2400" b="1" dirty="0" smtClean="0">
                <a:sym typeface="Wingdings" panose="05000000000000000000" pitchFamily="2" charset="2"/>
              </a:rPr>
              <a:t>	1800 – 1900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ym typeface="Wingdings" panose="05000000000000000000" pitchFamily="2" charset="2"/>
              </a:rPr>
              <a:t>Tijd</a:t>
            </a:r>
            <a:r>
              <a:rPr lang="en-US" sz="2400" b="1" dirty="0" smtClean="0">
                <a:sym typeface="Wingdings" panose="05000000000000000000" pitchFamily="2" charset="2"/>
              </a:rPr>
              <a:t> van </a:t>
            </a:r>
            <a:r>
              <a:rPr lang="en-US" sz="2400" b="1" dirty="0" err="1" smtClean="0">
                <a:sym typeface="Wingdings" panose="05000000000000000000" pitchFamily="2" charset="2"/>
              </a:rPr>
              <a:t>wereldoorlogen</a:t>
            </a:r>
            <a:r>
              <a:rPr lang="en-US" sz="2400" b="1" dirty="0" smtClean="0">
                <a:sym typeface="Wingdings" panose="05000000000000000000" pitchFamily="2" charset="2"/>
              </a:rPr>
              <a:t>		1900 – 1950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ym typeface="Wingdings" panose="05000000000000000000" pitchFamily="2" charset="2"/>
              </a:rPr>
              <a:t>Tijd</a:t>
            </a:r>
            <a:r>
              <a:rPr lang="en-US" sz="2400" b="1" dirty="0" smtClean="0">
                <a:sym typeface="Wingdings" panose="05000000000000000000" pitchFamily="2" charset="2"/>
              </a:rPr>
              <a:t> van </a:t>
            </a:r>
            <a:r>
              <a:rPr lang="en-US" sz="2400" b="1" dirty="0" err="1" smtClean="0">
                <a:sym typeface="Wingdings" panose="05000000000000000000" pitchFamily="2" charset="2"/>
              </a:rPr>
              <a:t>televisie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ym typeface="Wingdings" panose="05000000000000000000" pitchFamily="2" charset="2"/>
              </a:rPr>
              <a:t>en</a:t>
            </a:r>
            <a:r>
              <a:rPr lang="en-US" sz="2400" b="1" dirty="0" smtClean="0">
                <a:sym typeface="Wingdings" panose="05000000000000000000" pitchFamily="2" charset="2"/>
              </a:rPr>
              <a:t> computer	1950 – 2000</a:t>
            </a:r>
            <a:endParaRPr lang="nl-NL" sz="2400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64904"/>
            <a:ext cx="3250704" cy="22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Nieuwe transportmiddelen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7618010" cy="3494347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4211960" y="4797152"/>
            <a:ext cx="3168352" cy="2024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1043608" y="5085184"/>
            <a:ext cx="273630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97" y="2266376"/>
            <a:ext cx="4340382" cy="346688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3" y="3627975"/>
            <a:ext cx="3940538" cy="318540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1417072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S</a:t>
            </a:r>
            <a:r>
              <a:rPr lang="en-US" sz="2400" b="1" dirty="0" err="1" smtClean="0"/>
              <a:t>teenkool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energiebron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stoommachines</a:t>
            </a:r>
            <a:r>
              <a:rPr lang="en-US" sz="2400" b="1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U</a:t>
            </a:r>
            <a:r>
              <a:rPr lang="en-US" sz="2400" b="1" dirty="0" err="1" smtClean="0"/>
              <a:t>it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mijnen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Vervoer</a:t>
            </a:r>
            <a:r>
              <a:rPr lang="en-US" sz="2400" b="1" dirty="0" smtClean="0"/>
              <a:t> met </a:t>
            </a:r>
            <a:r>
              <a:rPr lang="en-US" sz="2400" b="1" dirty="0" err="1" smtClean="0"/>
              <a:t>trein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Ook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mensen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vervoeren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Trein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stoommachine</a:t>
            </a:r>
            <a:r>
              <a:rPr lang="en-US" sz="2400" b="1" dirty="0" smtClean="0"/>
              <a:t> op </a:t>
            </a:r>
            <a:r>
              <a:rPr lang="en-US" sz="2400" b="1" dirty="0" err="1" smtClean="0"/>
              <a:t>wielen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Stoomschepen</a:t>
            </a:r>
            <a:r>
              <a:rPr lang="en-US" sz="2400" b="1" dirty="0" smtClean="0"/>
              <a:t> 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41" y="4156196"/>
            <a:ext cx="3940538" cy="24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Industriële Revolutie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76" y="3212976"/>
            <a:ext cx="4628274" cy="3494347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3491880" y="3501008"/>
            <a:ext cx="1224136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57200" y="1417072"/>
            <a:ext cx="7427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Industrialisatie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begon</a:t>
            </a:r>
            <a:r>
              <a:rPr lang="en-US" sz="2400" b="1" dirty="0" smtClean="0"/>
              <a:t> in Groot-</a:t>
            </a:r>
            <a:r>
              <a:rPr lang="en-US" sz="2400" b="1" dirty="0" err="1" smtClean="0"/>
              <a:t>Brittannië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Vanaf 1850: andere westerse landen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Nederland als één van de laatste landen (vanaf 1870)</a:t>
            </a:r>
          </a:p>
        </p:txBody>
      </p:sp>
      <p:sp>
        <p:nvSpPr>
          <p:cNvPr id="3" name="Pijl-rechts 2"/>
          <p:cNvSpPr/>
          <p:nvPr/>
        </p:nvSpPr>
        <p:spPr>
          <a:xfrm rot="2622981">
            <a:off x="3848434" y="3670511"/>
            <a:ext cx="1773901" cy="21602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2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uiExpand="1" build="p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Nieuwe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producten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78" y="3212976"/>
            <a:ext cx="6798669" cy="34943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340382" cy="329869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05135"/>
            <a:ext cx="1680894" cy="26353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98" y="4201801"/>
            <a:ext cx="4214181" cy="250552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1417072"/>
            <a:ext cx="77947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Electrisch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licht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Edison: uitvinder gloeilamp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Philips: fabriek om veel lampen te maken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Veel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produceren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ym typeface="Wingdings" panose="05000000000000000000" pitchFamily="2" charset="2"/>
              </a:rPr>
              <a:t>goedkoper</a:t>
            </a:r>
            <a:endParaRPr lang="en-US" sz="2400" b="1" dirty="0" smtClean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Goedkoper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ym typeface="Wingdings" panose="05000000000000000000" pitchFamily="2" charset="2"/>
              </a:rPr>
              <a:t>meer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ym typeface="Wingdings" panose="05000000000000000000" pitchFamily="2" charset="2"/>
              </a:rPr>
              <a:t>mensen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ym typeface="Wingdings" panose="05000000000000000000" pitchFamily="2" charset="2"/>
              </a:rPr>
              <a:t>kunnen</a:t>
            </a:r>
            <a:r>
              <a:rPr lang="en-US" sz="2400" b="1" dirty="0" smtClean="0">
                <a:sym typeface="Wingdings" panose="05000000000000000000" pitchFamily="2" charset="2"/>
              </a:rPr>
              <a:t> het </a:t>
            </a:r>
            <a:r>
              <a:rPr lang="en-US" sz="2400" b="1" dirty="0" err="1" smtClean="0">
                <a:sym typeface="Wingdings" panose="05000000000000000000" pitchFamily="2" charset="2"/>
              </a:rPr>
              <a:t>betalen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Kunstmest</a:t>
            </a:r>
            <a:r>
              <a:rPr lang="en-US" sz="2400" b="1" dirty="0" smtClean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Meer </a:t>
            </a:r>
            <a:r>
              <a:rPr lang="en-US" sz="2400" b="1" dirty="0" err="1" smtClean="0"/>
              <a:t>opbrengst</a:t>
            </a:r>
            <a:r>
              <a:rPr lang="en-US" sz="2400" b="1" dirty="0" smtClean="0"/>
              <a:t> in de </a:t>
            </a:r>
            <a:r>
              <a:rPr lang="en-US" sz="2400" b="1" dirty="0" err="1" smtClean="0"/>
              <a:t>landbouw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Minder </a:t>
            </a:r>
            <a:r>
              <a:rPr lang="en-US" sz="2400" b="1" dirty="0" err="1" smtClean="0"/>
              <a:t>boeren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nodig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Meer </a:t>
            </a:r>
            <a:r>
              <a:rPr lang="en-US" sz="2400" b="1" dirty="0" err="1" smtClean="0"/>
              <a:t>wekloze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boeren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trekken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naar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steden</a:t>
            </a:r>
            <a:r>
              <a:rPr lang="en-US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03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9" y="3068960"/>
            <a:ext cx="6342845" cy="372959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Industriële samenleving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al 9"/>
          <p:cNvSpPr/>
          <p:nvPr/>
        </p:nvSpPr>
        <p:spPr>
          <a:xfrm>
            <a:off x="2987824" y="4950924"/>
            <a:ext cx="1080120" cy="638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57200" y="1417072"/>
            <a:ext cx="7931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Meer mensen trekken naar de stad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Werk in de industrie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Werk in de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dienstensector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Meeste mensen  leven van de industrie en de diensten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Meeste </a:t>
            </a:r>
            <a:r>
              <a:rPr lang="nl-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mensen wonen in de steden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894700" y="4822720"/>
            <a:ext cx="108012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5148064" y="6093296"/>
            <a:ext cx="648072" cy="705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2699791" y="5589238"/>
            <a:ext cx="648073" cy="7920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4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798 0.0956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uiExpand="1" build="p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57200" y="1417072"/>
            <a:ext cx="70671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Fabriekseigenaren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Adel: rijke mensen van vroeger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Rijke burgers: nieuwe groep van rijke mensen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Kapitalisme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Geld investeren om winst te maken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Lage lonen </a:t>
            </a:r>
            <a:r>
              <a:rPr lang="nl-NL" sz="2400" b="1" dirty="0" smtClean="0">
                <a:sym typeface="Wingdings" panose="05000000000000000000" pitchFamily="2" charset="2"/>
              </a:rPr>
              <a:t> meer winst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Hoge productie  meer winst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Vervuiling van het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milieu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Ondernemers en arbeiders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2" y="1049407"/>
            <a:ext cx="6623248" cy="44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2429643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1770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907669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1850</a:t>
            </a:r>
          </a:p>
        </p:txBody>
      </p:sp>
      <p:cxnSp>
        <p:nvCxnSpPr>
          <p:cNvPr id="32" name="Rechte verbindingslijn met pijl 31"/>
          <p:cNvCxnSpPr/>
          <p:nvPr/>
        </p:nvCxnSpPr>
        <p:spPr>
          <a:xfrm>
            <a:off x="827584" y="980728"/>
            <a:ext cx="0" cy="2232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395537" y="3212976"/>
            <a:ext cx="39604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1777</a:t>
            </a:r>
          </a:p>
          <a:p>
            <a:r>
              <a:rPr lang="nl-NL" b="1" dirty="0" smtClean="0"/>
              <a:t>Eerste stoommachines van James Watt</a:t>
            </a:r>
            <a:endParaRPr lang="nl-NL" dirty="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6228184" y="980728"/>
            <a:ext cx="0" cy="30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3707904" y="4006805"/>
            <a:ext cx="28194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1839</a:t>
            </a:r>
          </a:p>
          <a:p>
            <a:r>
              <a:rPr lang="nl-NL" b="1" dirty="0"/>
              <a:t>Eerste treinreis </a:t>
            </a:r>
            <a:r>
              <a:rPr lang="nl-NL" b="1" dirty="0" smtClean="0"/>
              <a:t>Nederland</a:t>
            </a:r>
            <a:endParaRPr lang="nl-NL" dirty="0"/>
          </a:p>
        </p:txBody>
      </p:sp>
      <p:cxnSp>
        <p:nvCxnSpPr>
          <p:cNvPr id="39" name="Rechte verbindingslijn met pijl 38"/>
          <p:cNvCxnSpPr/>
          <p:nvPr/>
        </p:nvCxnSpPr>
        <p:spPr>
          <a:xfrm flipH="1">
            <a:off x="5436096" y="980832"/>
            <a:ext cx="18078" cy="15118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3203848" y="2483189"/>
            <a:ext cx="26102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1830</a:t>
            </a:r>
          </a:p>
          <a:p>
            <a:r>
              <a:rPr lang="nl-NL" b="1" dirty="0" smtClean="0"/>
              <a:t>Eerste treinreis Engeland</a:t>
            </a:r>
            <a:endParaRPr lang="nl-NL" dirty="0"/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58294"/>
            <a:ext cx="2168224" cy="1411065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258294"/>
            <a:ext cx="1745574" cy="1411065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258294"/>
            <a:ext cx="2565974" cy="1408361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2852158" y="1484784"/>
            <a:ext cx="6112330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moderne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tijd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7" name="Rechthoek 46"/>
          <p:cNvSpPr/>
          <p:nvPr/>
        </p:nvSpPr>
        <p:spPr>
          <a:xfrm>
            <a:off x="243168" y="1484784"/>
            <a:ext cx="2600639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vroegmoderne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tijd</a:t>
            </a:r>
            <a:endParaRPr lang="nl-NL" b="1" dirty="0">
              <a:solidFill>
                <a:schemeClr val="tx1"/>
              </a:solidFill>
            </a:endParaRPr>
          </a:p>
        </p:txBody>
      </p:sp>
      <p:cxnSp>
        <p:nvCxnSpPr>
          <p:cNvPr id="28" name="Rechte verbindingslijn met pijl 27"/>
          <p:cNvCxnSpPr/>
          <p:nvPr/>
        </p:nvCxnSpPr>
        <p:spPr>
          <a:xfrm flipH="1">
            <a:off x="7223139" y="980728"/>
            <a:ext cx="13157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6444207" y="2639253"/>
            <a:ext cx="18902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1850</a:t>
            </a:r>
          </a:p>
          <a:p>
            <a:r>
              <a:rPr lang="nl-NL" b="1" dirty="0" smtClean="0"/>
              <a:t>Industrialisatie van West-Europa</a:t>
            </a:r>
            <a:endParaRPr lang="nl-NL" dirty="0"/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68" y="5258294"/>
            <a:ext cx="1889487" cy="1408361"/>
          </a:xfrm>
          <a:prstGeom prst="rect">
            <a:avLst/>
          </a:prstGeom>
        </p:spPr>
      </p:pic>
      <p:cxnSp>
        <p:nvCxnSpPr>
          <p:cNvPr id="34" name="Rechte verbindingslijn met pijl 33"/>
          <p:cNvCxnSpPr/>
          <p:nvPr/>
        </p:nvCxnSpPr>
        <p:spPr>
          <a:xfrm>
            <a:off x="8946485" y="980728"/>
            <a:ext cx="18003" cy="2965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6993335" y="3946444"/>
            <a:ext cx="2054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FF0000"/>
                </a:solidFill>
              </a:rPr>
              <a:t>1870</a:t>
            </a:r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b="1" dirty="0" smtClean="0"/>
              <a:t>Industrialisatie van Nederland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49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5" grpId="0" animBg="1"/>
      <p:bldP spid="40" grpId="0" animBg="1"/>
      <p:bldP spid="9" grpId="0" animBg="1"/>
      <p:bldP spid="47" grpId="0" animBg="1"/>
      <p:bldP spid="29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Landbouwstedelijke samenleving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4" name="Tijdelijke aanduiding voor inhoud 3" descr="Steam_engine_in_ac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000750" cy="3403109"/>
          </a:xfrm>
        </p:spPr>
      </p:pic>
      <p:sp>
        <p:nvSpPr>
          <p:cNvPr id="5" name="Tekstvak 4"/>
          <p:cNvSpPr txBox="1"/>
          <p:nvPr/>
        </p:nvSpPr>
        <p:spPr>
          <a:xfrm>
            <a:off x="1619672" y="5013176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Mensen leven van de landbouw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Huisnijverheid: geen machines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Dorpen  op het platteland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Landbouwstedelijke samenleving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4" name="Tijdelijke aanduiding voor inhoud 3" descr="Steam_engine_in_ac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000750" cy="3403109"/>
          </a:xfrm>
        </p:spPr>
      </p:pic>
      <p:sp>
        <p:nvSpPr>
          <p:cNvPr id="5" name="Tekstvak 4"/>
          <p:cNvSpPr txBox="1"/>
          <p:nvPr/>
        </p:nvSpPr>
        <p:spPr>
          <a:xfrm>
            <a:off x="1115616" y="4919008"/>
            <a:ext cx="684076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400" b="1" dirty="0" smtClean="0"/>
              <a:t>Mensen werken als boer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400" b="1" dirty="0" smtClean="0"/>
              <a:t>Bevolkingsgroei </a:t>
            </a:r>
            <a:r>
              <a:rPr lang="nl-NL" sz="2400" b="1" dirty="0" smtClean="0">
                <a:sym typeface="Wingdings" pitchFamily="2" charset="2"/>
              </a:rPr>
              <a:t> meer behoefte aan kleding</a:t>
            </a:r>
            <a:endParaRPr lang="nl-NL" sz="2400" b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400" b="1" dirty="0" smtClean="0"/>
              <a:t>Extra inkomsten: weven en spinnen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400" b="1" dirty="0" smtClean="0"/>
              <a:t>Thuiswerk </a:t>
            </a:r>
            <a:r>
              <a:rPr lang="nl-NL" sz="2400" b="1" dirty="0" smtClean="0">
                <a:sym typeface="Wingdings" pitchFamily="2" charset="2"/>
              </a:rPr>
              <a:t> goed te combineren met landbouw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latin typeface="Copperplate Gothic Bold" pitchFamily="34" charset="0"/>
              </a:rPr>
              <a:t>Kleding maken</a:t>
            </a:r>
            <a:endParaRPr lang="nl-NL" sz="4000" b="1" dirty="0">
              <a:latin typeface="Copperplate Gothic Bold" pitchFamily="34" charset="0"/>
            </a:endParaRPr>
          </a:p>
        </p:txBody>
      </p:sp>
      <p:pic>
        <p:nvPicPr>
          <p:cNvPr id="6" name="Afbeelding 5" descr="spinnewiel-t12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2808312" cy="396654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27584" y="558924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Wol tot draad spinnen met een spinnewiel </a:t>
            </a:r>
            <a:endParaRPr lang="nl-NL" sz="2400" b="1" dirty="0"/>
          </a:p>
        </p:txBody>
      </p:sp>
      <p:pic>
        <p:nvPicPr>
          <p:cNvPr id="8" name="Afbeelding 7" descr="weefgetouw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3842982" cy="316835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220072" y="551723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Draad weven aan een weefgetouw</a:t>
            </a:r>
            <a:endParaRPr lang="nl-NL" sz="2400" b="1" dirty="0"/>
          </a:p>
        </p:txBody>
      </p:sp>
      <p:sp>
        <p:nvSpPr>
          <p:cNvPr id="10" name="PIJL-RECHTS 9"/>
          <p:cNvSpPr/>
          <p:nvPr/>
        </p:nvSpPr>
        <p:spPr>
          <a:xfrm>
            <a:off x="3923928" y="3429000"/>
            <a:ext cx="864096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weefgetouw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122924"/>
            <a:ext cx="3168352" cy="2612152"/>
          </a:xfrm>
          <a:prstGeom prst="rect">
            <a:avLst/>
          </a:prstGeom>
        </p:spPr>
      </p:pic>
      <p:pic>
        <p:nvPicPr>
          <p:cNvPr id="4" name="Afbeelding 3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296144" cy="1830712"/>
          </a:xfrm>
          <a:prstGeom prst="rect">
            <a:avLst/>
          </a:prstGeom>
        </p:spPr>
      </p:pic>
      <p:pic>
        <p:nvPicPr>
          <p:cNvPr id="5" name="Afbeelding 4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60648"/>
            <a:ext cx="1296144" cy="1830712"/>
          </a:xfrm>
          <a:prstGeom prst="rect">
            <a:avLst/>
          </a:prstGeom>
        </p:spPr>
      </p:pic>
      <p:pic>
        <p:nvPicPr>
          <p:cNvPr id="6" name="Afbeelding 5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869160"/>
            <a:ext cx="1296144" cy="1830712"/>
          </a:xfrm>
          <a:prstGeom prst="rect">
            <a:avLst/>
          </a:prstGeom>
        </p:spPr>
      </p:pic>
      <p:pic>
        <p:nvPicPr>
          <p:cNvPr id="7" name="Afbeelding 6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869160"/>
            <a:ext cx="1296144" cy="1830712"/>
          </a:xfrm>
          <a:prstGeom prst="rect">
            <a:avLst/>
          </a:prstGeom>
        </p:spPr>
      </p:pic>
      <p:pic>
        <p:nvPicPr>
          <p:cNvPr id="8" name="Afbeelding 7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420888"/>
            <a:ext cx="1296144" cy="1830712"/>
          </a:xfrm>
          <a:prstGeom prst="rect">
            <a:avLst/>
          </a:prstGeom>
        </p:spPr>
      </p:pic>
      <p:pic>
        <p:nvPicPr>
          <p:cNvPr id="9" name="Afbeelding 8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348880"/>
            <a:ext cx="1296144" cy="1830712"/>
          </a:xfrm>
          <a:prstGeom prst="rect">
            <a:avLst/>
          </a:prstGeom>
        </p:spPr>
      </p:pic>
      <p:pic>
        <p:nvPicPr>
          <p:cNvPr id="10" name="Afbeelding 9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60648"/>
            <a:ext cx="1296144" cy="1830712"/>
          </a:xfrm>
          <a:prstGeom prst="rect">
            <a:avLst/>
          </a:prstGeom>
        </p:spPr>
      </p:pic>
      <p:pic>
        <p:nvPicPr>
          <p:cNvPr id="11" name="Afbeelding 10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869160"/>
            <a:ext cx="1296144" cy="1830712"/>
          </a:xfrm>
          <a:prstGeom prst="rect">
            <a:avLst/>
          </a:prstGeom>
        </p:spPr>
      </p:pic>
      <p:pic>
        <p:nvPicPr>
          <p:cNvPr id="12" name="Afbeelding 11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4869160"/>
            <a:ext cx="1296144" cy="1830712"/>
          </a:xfrm>
          <a:prstGeom prst="rect">
            <a:avLst/>
          </a:prstGeom>
        </p:spPr>
      </p:pic>
      <p:pic>
        <p:nvPicPr>
          <p:cNvPr id="13" name="Afbeelding 12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0648"/>
            <a:ext cx="1296144" cy="1830712"/>
          </a:xfrm>
          <a:prstGeom prst="rect">
            <a:avLst/>
          </a:prstGeom>
        </p:spPr>
      </p:pic>
      <p:pic>
        <p:nvPicPr>
          <p:cNvPr id="14" name="Afbeelding 13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1296144" cy="1830712"/>
          </a:xfrm>
          <a:prstGeom prst="rect">
            <a:avLst/>
          </a:prstGeom>
        </p:spPr>
      </p:pic>
      <p:pic>
        <p:nvPicPr>
          <p:cNvPr id="15" name="Afbeelding 14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869160"/>
            <a:ext cx="1296144" cy="1830712"/>
          </a:xfrm>
          <a:prstGeom prst="rect">
            <a:avLst/>
          </a:prstGeom>
        </p:spPr>
      </p:pic>
      <p:pic>
        <p:nvPicPr>
          <p:cNvPr id="16" name="Afbeelding 15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420888"/>
            <a:ext cx="1296144" cy="1830712"/>
          </a:xfrm>
          <a:prstGeom prst="rect">
            <a:avLst/>
          </a:prstGeom>
        </p:spPr>
      </p:pic>
      <p:pic>
        <p:nvPicPr>
          <p:cNvPr id="17" name="Afbeelding 16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1296144" cy="1830712"/>
          </a:xfrm>
          <a:prstGeom prst="rect">
            <a:avLst/>
          </a:prstGeom>
        </p:spPr>
      </p:pic>
      <p:pic>
        <p:nvPicPr>
          <p:cNvPr id="18" name="Afbeelding 17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60648"/>
            <a:ext cx="1296144" cy="1830712"/>
          </a:xfrm>
          <a:prstGeom prst="rect">
            <a:avLst/>
          </a:prstGeom>
        </p:spPr>
      </p:pic>
      <p:pic>
        <p:nvPicPr>
          <p:cNvPr id="19" name="Afbeelding 18" descr="spinnewiel-t1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69160"/>
            <a:ext cx="1296144" cy="1830712"/>
          </a:xfrm>
          <a:prstGeom prst="rect">
            <a:avLst/>
          </a:prstGeom>
        </p:spPr>
      </p:pic>
      <p:pic>
        <p:nvPicPr>
          <p:cNvPr id="20" name="Afbeelding 19" descr="schietspo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204864"/>
            <a:ext cx="1108633" cy="4464496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323528" y="42930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/>
              <a:t>8 spinners op 1 wever</a:t>
            </a:r>
            <a:endParaRPr lang="nl-NL" b="1" i="1" dirty="0"/>
          </a:p>
        </p:txBody>
      </p:sp>
      <p:sp>
        <p:nvSpPr>
          <p:cNvPr id="22" name="Tekstvak 21"/>
          <p:cNvSpPr txBox="1"/>
          <p:nvPr/>
        </p:nvSpPr>
        <p:spPr>
          <a:xfrm>
            <a:off x="323528" y="42930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/>
              <a:t>16 spinners op 1 wever</a:t>
            </a:r>
            <a:endParaRPr lang="nl-NL" b="1" i="1" dirty="0"/>
          </a:p>
        </p:txBody>
      </p:sp>
      <p:sp>
        <p:nvSpPr>
          <p:cNvPr id="23" name="Tekstvak 22"/>
          <p:cNvSpPr txBox="1"/>
          <p:nvPr/>
        </p:nvSpPr>
        <p:spPr>
          <a:xfrm>
            <a:off x="2411760" y="501317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Uitvinding van de schietspoel – John Kay: het weven gaat sneller</a:t>
            </a:r>
            <a:endParaRPr lang="nl-NL" sz="2800" b="1" i="1" dirty="0"/>
          </a:p>
        </p:txBody>
      </p:sp>
      <p:pic>
        <p:nvPicPr>
          <p:cNvPr id="24" name="Afbeelding 23" descr="John K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81" y="3933056"/>
            <a:ext cx="2200363" cy="271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Spinning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Jenny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4" name="Tijdelijke aanduiding voor inhoud 3" descr="Steam_engine_in_ac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10857"/>
            <a:ext cx="7502859" cy="5214487"/>
          </a:xfrm>
        </p:spPr>
      </p:pic>
      <p:sp>
        <p:nvSpPr>
          <p:cNvPr id="6" name="Tijdelijke aanduiding voor inhoud 6"/>
          <p:cNvSpPr txBox="1">
            <a:spLocks/>
          </p:cNvSpPr>
          <p:nvPr/>
        </p:nvSpPr>
        <p:spPr>
          <a:xfrm>
            <a:off x="4103440" y="1340768"/>
            <a:ext cx="5040560" cy="51845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1765 - James </a:t>
            </a:r>
            <a:r>
              <a:rPr kumimoji="0" lang="nl-N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Hargreaves</a:t>
            </a:r>
            <a:endParaRPr kumimoji="0" lang="nl-N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Jenny = </a:t>
            </a:r>
            <a:r>
              <a:rPr kumimoji="0" lang="nl-NL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engine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400" b="1" dirty="0" smtClean="0"/>
              <a:t>Je</a:t>
            </a: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kon nu sneller spinnen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400" b="1" dirty="0" smtClean="0"/>
              <a:t>Minder spinners nodig per wever</a:t>
            </a:r>
            <a:endParaRPr kumimoji="0" lang="nl-N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Nog steeds goed thuis te doen </a:t>
            </a: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Wingdings" pitchFamily="2" charset="2"/>
              </a:rPr>
              <a:t> geen verandering in levensstijl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Richard Arkwrigh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611402"/>
            <a:ext cx="2736304" cy="4116150"/>
          </a:xfrm>
          <a:prstGeom prst="rect">
            <a:avLst/>
          </a:prstGeom>
        </p:spPr>
      </p:pic>
      <p:pic>
        <p:nvPicPr>
          <p:cNvPr id="8" name="Tijdelijke aanduiding voor inhoud 7" descr="spinnewiel-t1285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147266"/>
            <a:ext cx="6048672" cy="5090046"/>
          </a:xfrm>
        </p:spPr>
      </p:pic>
      <p:pic>
        <p:nvPicPr>
          <p:cNvPr id="6" name="Afbeelding 5" descr="Richard Arkwrigh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708920"/>
            <a:ext cx="2808312" cy="348277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 smtClean="0">
                <a:latin typeface="Copperplate Gothic Bold" pitchFamily="34" charset="0"/>
              </a:rPr>
              <a:t>Waterframe </a:t>
            </a:r>
            <a:endParaRPr lang="nl-NL" sz="4000" b="1" dirty="0">
              <a:latin typeface="Copperplate Gothic Bold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652120" cy="5127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1769 – Richard </a:t>
            </a:r>
            <a:r>
              <a:rPr lang="nl-NL" sz="2400" b="1" dirty="0" err="1" smtClean="0"/>
              <a:t>Arkwright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Spinmachine aangedreven met waterrad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Spierkracht </a:t>
            </a:r>
            <a:r>
              <a:rPr lang="nl-NL" sz="2400" b="1" dirty="0" smtClean="0">
                <a:sym typeface="Wingdings" pitchFamily="2" charset="2"/>
              </a:rPr>
              <a:t> waterkracht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itchFamily="2" charset="2"/>
              </a:rPr>
              <a:t>Werk van 200 spinners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itchFamily="2" charset="2"/>
              </a:rPr>
              <a:t>Past niet meer in huis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itchFamily="2" charset="2"/>
              </a:rPr>
              <a:t>Meerdere machines op 1 waterrad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sym typeface="Wingdings" pitchFamily="2" charset="2"/>
              </a:rPr>
              <a:t>Fabrieken</a:t>
            </a:r>
            <a:r>
              <a:rPr lang="nl-NL" sz="2400" b="1" dirty="0" smtClean="0">
                <a:sym typeface="Wingdings" pitchFamily="2" charset="2"/>
              </a:rPr>
              <a:t> bij snelstromend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spinnewiel-t128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53469"/>
            <a:ext cx="6048672" cy="4677639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Fabrieken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652120" cy="44309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l-NL" sz="2600" b="1" dirty="0" smtClean="0"/>
              <a:t>Afhankelijk water </a:t>
            </a:r>
            <a:r>
              <a:rPr lang="nl-NL" sz="2600" b="1" dirty="0" smtClean="0">
                <a:sym typeface="Wingdings" pitchFamily="2" charset="2"/>
              </a:rPr>
              <a:t> bij rivieren</a:t>
            </a:r>
            <a:endParaRPr lang="nl-NL" sz="2600" b="1" dirty="0" smtClean="0"/>
          </a:p>
          <a:p>
            <a:pPr>
              <a:lnSpc>
                <a:spcPct val="150000"/>
              </a:lnSpc>
            </a:pPr>
            <a:r>
              <a:rPr lang="nl-NL" sz="2600" b="1" dirty="0" smtClean="0"/>
              <a:t>Nieuwe manier van werken</a:t>
            </a:r>
          </a:p>
          <a:p>
            <a:pPr lvl="1">
              <a:lnSpc>
                <a:spcPct val="150000"/>
              </a:lnSpc>
            </a:pPr>
            <a:r>
              <a:rPr lang="nl-NL" sz="2600" b="1" dirty="0" smtClean="0">
                <a:sym typeface="Wingdings" pitchFamily="2" charset="2"/>
              </a:rPr>
              <a:t>Niet meer te combineren</a:t>
            </a:r>
          </a:p>
          <a:p>
            <a:pPr lvl="1">
              <a:lnSpc>
                <a:spcPct val="150000"/>
              </a:lnSpc>
            </a:pPr>
            <a:r>
              <a:rPr lang="nl-NL" sz="2600" b="1" dirty="0" smtClean="0">
                <a:sym typeface="Wingdings" pitchFamily="2" charset="2"/>
              </a:rPr>
              <a:t>Full time</a:t>
            </a:r>
          </a:p>
          <a:p>
            <a:pPr lvl="1">
              <a:lnSpc>
                <a:spcPct val="150000"/>
              </a:lnSpc>
            </a:pPr>
            <a:r>
              <a:rPr lang="nl-NL" sz="2600" b="1" dirty="0" smtClean="0">
                <a:sym typeface="Wingdings" pitchFamily="2" charset="2"/>
              </a:rPr>
              <a:t>Er komen fabrieksarbeiders</a:t>
            </a:r>
          </a:p>
          <a:p>
            <a:pPr lvl="1">
              <a:lnSpc>
                <a:spcPct val="150000"/>
              </a:lnSpc>
            </a:pPr>
            <a:r>
              <a:rPr lang="nl-NL" sz="2600" b="1" dirty="0" smtClean="0">
                <a:sym typeface="Wingdings" pitchFamily="2" charset="2"/>
              </a:rPr>
              <a:t>Arbeiders moeten aanwezig zijn</a:t>
            </a:r>
          </a:p>
          <a:p>
            <a:pPr lvl="1">
              <a:lnSpc>
                <a:spcPct val="150000"/>
              </a:lnSpc>
            </a:pPr>
            <a:r>
              <a:rPr lang="nl-NL" sz="2600" b="1" dirty="0" smtClean="0">
                <a:sym typeface="Wingdings" pitchFamily="2" charset="2"/>
              </a:rPr>
              <a:t>Machines bepalen het ritme</a:t>
            </a:r>
          </a:p>
          <a:p>
            <a:pPr lvl="1">
              <a:lnSpc>
                <a:spcPct val="150000"/>
              </a:lnSpc>
            </a:pPr>
            <a:r>
              <a:rPr lang="nl-NL" sz="2600" b="1" dirty="0" smtClean="0">
                <a:sym typeface="Wingdings" pitchFamily="2" charset="2"/>
              </a:rPr>
              <a:t>Fabrieksbel </a:t>
            </a:r>
          </a:p>
          <a:p>
            <a:endParaRPr lang="nl-NL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Waterkracht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4" name="Tijdelijke aanduiding voor inhoud 3" descr="Steam_engine_in_ac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015744" cy="4536504"/>
          </a:xfrm>
        </p:spPr>
      </p:pic>
      <p:sp>
        <p:nvSpPr>
          <p:cNvPr id="5" name="Tekstvak 4"/>
          <p:cNvSpPr txBox="1"/>
          <p:nvPr/>
        </p:nvSpPr>
        <p:spPr>
          <a:xfrm>
            <a:off x="3923928" y="1556792"/>
            <a:ext cx="5112568" cy="309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400" b="1" dirty="0" smtClean="0"/>
              <a:t>Fabrieken aan snelstromend water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400" b="1" dirty="0" smtClean="0">
                <a:sym typeface="Wingdings" pitchFamily="2" charset="2"/>
              </a:rPr>
              <a:t>Beste plekken snel bezet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400" b="1" dirty="0" smtClean="0">
                <a:sym typeface="Wingdings" pitchFamily="2" charset="2"/>
              </a:rPr>
              <a:t>Droogte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nl-NL" sz="2400" b="1" dirty="0" smtClean="0">
                <a:sym typeface="Wingdings" pitchFamily="2" charset="2"/>
              </a:rPr>
              <a:t>	 geen waterkracht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nl-NL" sz="2400" b="1" dirty="0" smtClean="0">
                <a:sym typeface="Wingdings" pitchFamily="2" charset="2"/>
              </a:rPr>
              <a:t>	 geen werk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491</Words>
  <Application>Microsoft Office PowerPoint</Application>
  <PresentationFormat>Diavoorstelling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Copperplate Gothic Bold</vt:lpstr>
      <vt:lpstr>Wingdings</vt:lpstr>
      <vt:lpstr>Office-thema</vt:lpstr>
      <vt:lpstr>Industrie en samenleving</vt:lpstr>
      <vt:lpstr>Landbouwstedelijke samenleving</vt:lpstr>
      <vt:lpstr>Landbouwstedelijke samenleving</vt:lpstr>
      <vt:lpstr>Kleding maken</vt:lpstr>
      <vt:lpstr>PowerPoint-presentatie</vt:lpstr>
      <vt:lpstr>Spinning Jenny</vt:lpstr>
      <vt:lpstr>Waterframe </vt:lpstr>
      <vt:lpstr>Fabrieken</vt:lpstr>
      <vt:lpstr>Waterkracht </vt:lpstr>
      <vt:lpstr>Stoommachine</vt:lpstr>
      <vt:lpstr>Fabrieken</vt:lpstr>
      <vt:lpstr>Industriële revolutie</vt:lpstr>
      <vt:lpstr>Industriële revolutie</vt:lpstr>
      <vt:lpstr>Nieuwe transportmiddelen</vt:lpstr>
      <vt:lpstr>Industriële Revolutie</vt:lpstr>
      <vt:lpstr>Nieuwe producten</vt:lpstr>
      <vt:lpstr>Industriële samenleving</vt:lpstr>
      <vt:lpstr>Ondernemers en arbeiders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Industriële Revolutie</dc:title>
  <dc:creator>Ruffin</dc:creator>
  <cp:lastModifiedBy>Claudio Ruffin</cp:lastModifiedBy>
  <cp:revision>32</cp:revision>
  <dcterms:created xsi:type="dcterms:W3CDTF">2012-01-22T19:55:34Z</dcterms:created>
  <dcterms:modified xsi:type="dcterms:W3CDTF">2017-04-12T08:08:20Z</dcterms:modified>
</cp:coreProperties>
</file>